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charset="1" panose="00000500000000000000"/>
      <p:regular r:id="rId10"/>
    </p:embeddedFont>
    <p:embeddedFont>
      <p:font typeface="Montserrat Bold" charset="1" panose="00000800000000000000"/>
      <p:regular r:id="rId11"/>
    </p:embeddedFont>
    <p:embeddedFont>
      <p:font typeface="Montserrat Italics" charset="1" panose="00000500000000000000"/>
      <p:regular r:id="rId12"/>
    </p:embeddedFont>
    <p:embeddedFont>
      <p:font typeface="Montserrat Bold Italics" charset="1" panose="00000800000000000000"/>
      <p:regular r:id="rId13"/>
    </p:embeddedFont>
    <p:embeddedFont>
      <p:font typeface="Montserrat Thin" charset="1" panose="00000300000000000000"/>
      <p:regular r:id="rId14"/>
    </p:embeddedFont>
    <p:embeddedFont>
      <p:font typeface="Montserrat Thin Italics" charset="1" panose="00000300000000000000"/>
      <p:regular r:id="rId15"/>
    </p:embeddedFont>
    <p:embeddedFont>
      <p:font typeface="Montserrat Extra-Light" charset="1" panose="00000300000000000000"/>
      <p:regular r:id="rId16"/>
    </p:embeddedFont>
    <p:embeddedFont>
      <p:font typeface="Montserrat Extra-Light Italics" charset="1" panose="00000300000000000000"/>
      <p:regular r:id="rId17"/>
    </p:embeddedFont>
    <p:embeddedFont>
      <p:font typeface="Montserrat Light" charset="1" panose="00000400000000000000"/>
      <p:regular r:id="rId18"/>
    </p:embeddedFont>
    <p:embeddedFont>
      <p:font typeface="Montserrat Light Italics" charset="1" panose="00000400000000000000"/>
      <p:regular r:id="rId19"/>
    </p:embeddedFont>
    <p:embeddedFont>
      <p:font typeface="Montserrat Medium" charset="1" panose="00000600000000000000"/>
      <p:regular r:id="rId20"/>
    </p:embeddedFont>
    <p:embeddedFont>
      <p:font typeface="Montserrat Medium Italics" charset="1" panose="00000600000000000000"/>
      <p:regular r:id="rId21"/>
    </p:embeddedFont>
    <p:embeddedFont>
      <p:font typeface="Montserrat Semi-Bold" charset="1" panose="00000700000000000000"/>
      <p:regular r:id="rId22"/>
    </p:embeddedFont>
    <p:embeddedFont>
      <p:font typeface="Montserrat Semi-Bold Italics" charset="1" panose="00000700000000000000"/>
      <p:regular r:id="rId23"/>
    </p:embeddedFont>
    <p:embeddedFont>
      <p:font typeface="Montserrat Ultra-Bold" charset="1" panose="00000900000000000000"/>
      <p:regular r:id="rId24"/>
    </p:embeddedFont>
    <p:embeddedFont>
      <p:font typeface="Montserrat Ultra-Bold Italics" charset="1" panose="00000900000000000000"/>
      <p:regular r:id="rId25"/>
    </p:embeddedFont>
    <p:embeddedFont>
      <p:font typeface="Montserrat Heavy" charset="1" panose="00000A00000000000000"/>
      <p:regular r:id="rId26"/>
    </p:embeddedFont>
    <p:embeddedFont>
      <p:font typeface="Montserrat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51" Target="slides/slide24.xml" Type="http://schemas.openxmlformats.org/officeDocument/2006/relationships/slide"/><Relationship Id="rId52" Target="slides/slide25.xml" Type="http://schemas.openxmlformats.org/officeDocument/2006/relationships/slide"/><Relationship Id="rId53" Target="slides/slide26.xml" Type="http://schemas.openxmlformats.org/officeDocument/2006/relationships/slide"/><Relationship Id="rId54" Target="slides/slide27.xml" Type="http://schemas.openxmlformats.org/officeDocument/2006/relationships/slide"/><Relationship Id="rId55" Target="slides/slide28.xml" Type="http://schemas.openxmlformats.org/officeDocument/2006/relationships/slide"/><Relationship Id="rId56" Target="slides/slide29.xml" Type="http://schemas.openxmlformats.org/officeDocument/2006/relationships/slide"/><Relationship Id="rId57" Target="slides/slide30.xml" Type="http://schemas.openxmlformats.org/officeDocument/2006/relationships/slide"/><Relationship Id="rId58" Target="slides/slide3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https://github.com/arvioa/bank_churn_analysis_project/" TargetMode="External" Type="http://schemas.openxmlformats.org/officeDocument/2006/relationships/hyperlink"/><Relationship Id="rId2" Target="../media/image2.png" Type="http://schemas.openxmlformats.org/officeDocument/2006/relationships/image"/><Relationship Id="rId3" Target="../media/image3.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6122" r="-2520" b="-91699"/>
            </a:stretch>
          </a:blipFill>
        </p:spPr>
      </p:sp>
      <p:sp>
        <p:nvSpPr>
          <p:cNvPr name="AutoShape 3" id="3"/>
          <p:cNvSpPr/>
          <p:nvPr/>
        </p:nvSpPr>
        <p:spPr>
          <a:xfrm rot="-7020778">
            <a:off x="-6402716" y="821505"/>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2" id="12"/>
          <p:cNvSpPr txBox="true"/>
          <p:nvPr/>
        </p:nvSpPr>
        <p:spPr>
          <a:xfrm rot="0">
            <a:off x="1085844" y="5362575"/>
            <a:ext cx="18285121" cy="3430610"/>
          </a:xfrm>
          <a:prstGeom prst="rect">
            <a:avLst/>
          </a:prstGeom>
        </p:spPr>
        <p:txBody>
          <a:bodyPr anchor="t" rtlCol="false" tIns="0" lIns="0" bIns="0" rIns="0">
            <a:spAutoFit/>
          </a:bodyPr>
          <a:lstStyle/>
          <a:p>
            <a:pPr>
              <a:lnSpc>
                <a:spcPts val="13246"/>
              </a:lnSpc>
            </a:pPr>
            <a:r>
              <a:rPr lang="en-US" sz="12987" spc="-766">
                <a:solidFill>
                  <a:srgbClr val="FFFFFF"/>
                </a:solidFill>
                <a:latin typeface="Montserrat Ultra-Bold Italics"/>
              </a:rPr>
              <a:t>BANK CUSTOMER CHURN ANALYSIS </a:t>
            </a:r>
          </a:p>
        </p:txBody>
      </p:sp>
      <p:sp>
        <p:nvSpPr>
          <p:cNvPr name="TextBox 13" id="13"/>
          <p:cNvSpPr txBox="true"/>
          <p:nvPr/>
        </p:nvSpPr>
        <p:spPr>
          <a:xfrm rot="0">
            <a:off x="13234514" y="1085850"/>
            <a:ext cx="4024786" cy="375517"/>
          </a:xfrm>
          <a:prstGeom prst="rect">
            <a:avLst/>
          </a:prstGeom>
        </p:spPr>
        <p:txBody>
          <a:bodyPr anchor="t" rtlCol="false" tIns="0" lIns="0" bIns="0" rIns="0">
            <a:spAutoFit/>
          </a:bodyPr>
          <a:lstStyle/>
          <a:p>
            <a:pPr algn="r">
              <a:lnSpc>
                <a:spcPts val="2814"/>
              </a:lnSpc>
            </a:pPr>
            <a:r>
              <a:rPr lang="en-US" sz="2871" spc="57">
                <a:solidFill>
                  <a:srgbClr val="FFFFFF"/>
                </a:solidFill>
                <a:latin typeface="Montserrat Italics"/>
              </a:rPr>
              <a:t>ARVIO ANANDI</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4268609"/>
            <a:ext cx="14671510" cy="1585844"/>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Ultra-Bold Italics"/>
              </a:rPr>
              <a:t>DATA WRANGLING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822796" y="1028700"/>
            <a:ext cx="16642408" cy="7105747"/>
          </a:xfrm>
          <a:custGeom>
            <a:avLst/>
            <a:gdLst/>
            <a:ahLst/>
            <a:cxnLst/>
            <a:rect r="r" b="b" t="t" l="l"/>
            <a:pathLst>
              <a:path h="7105747" w="16642408">
                <a:moveTo>
                  <a:pt x="0" y="0"/>
                </a:moveTo>
                <a:lnTo>
                  <a:pt x="16642408" y="0"/>
                </a:lnTo>
                <a:lnTo>
                  <a:pt x="16642408" y="7105747"/>
                </a:lnTo>
                <a:lnTo>
                  <a:pt x="0" y="7105747"/>
                </a:lnTo>
                <a:lnTo>
                  <a:pt x="0" y="0"/>
                </a:lnTo>
                <a:close/>
              </a:path>
            </a:pathLst>
          </a:custGeom>
          <a:blipFill>
            <a:blip r:embed="rId4"/>
            <a:stretch>
              <a:fillRect l="0" t="0" r="0" b="0"/>
            </a:stretch>
          </a:blipFill>
        </p:spPr>
      </p:sp>
      <p:sp>
        <p:nvSpPr>
          <p:cNvPr name="TextBox 8" id="8"/>
          <p:cNvSpPr txBox="true"/>
          <p:nvPr/>
        </p:nvSpPr>
        <p:spPr>
          <a:xfrm rot="0">
            <a:off x="4996607" y="8430123"/>
            <a:ext cx="8294787" cy="396875"/>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Removed missing values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148207" y="1986227"/>
            <a:ext cx="15991586" cy="4316240"/>
          </a:xfrm>
          <a:custGeom>
            <a:avLst/>
            <a:gdLst/>
            <a:ahLst/>
            <a:cxnLst/>
            <a:rect r="r" b="b" t="t" l="l"/>
            <a:pathLst>
              <a:path h="4316240" w="15991586">
                <a:moveTo>
                  <a:pt x="0" y="0"/>
                </a:moveTo>
                <a:lnTo>
                  <a:pt x="15991586" y="0"/>
                </a:lnTo>
                <a:lnTo>
                  <a:pt x="15991586" y="4316240"/>
                </a:lnTo>
                <a:lnTo>
                  <a:pt x="0" y="4316240"/>
                </a:lnTo>
                <a:lnTo>
                  <a:pt x="0" y="0"/>
                </a:lnTo>
                <a:close/>
              </a:path>
            </a:pathLst>
          </a:custGeom>
          <a:blipFill>
            <a:blip r:embed="rId4"/>
            <a:stretch>
              <a:fillRect l="0" t="0" r="0" b="0"/>
            </a:stretch>
          </a:blipFill>
        </p:spPr>
      </p:sp>
      <p:sp>
        <p:nvSpPr>
          <p:cNvPr name="TextBox 8" id="8"/>
          <p:cNvSpPr txBox="true"/>
          <p:nvPr/>
        </p:nvSpPr>
        <p:spPr>
          <a:xfrm rot="0">
            <a:off x="4996607" y="6616124"/>
            <a:ext cx="8294787" cy="1216025"/>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There seems to be no duplicates as the distinct values and non distinct value comparison is the same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3654039" y="1701024"/>
            <a:ext cx="10979922" cy="3442476"/>
          </a:xfrm>
          <a:custGeom>
            <a:avLst/>
            <a:gdLst/>
            <a:ahLst/>
            <a:cxnLst/>
            <a:rect r="r" b="b" t="t" l="l"/>
            <a:pathLst>
              <a:path h="3442476" w="10979922">
                <a:moveTo>
                  <a:pt x="0" y="0"/>
                </a:moveTo>
                <a:lnTo>
                  <a:pt x="10979922" y="0"/>
                </a:lnTo>
                <a:lnTo>
                  <a:pt x="10979922" y="3442476"/>
                </a:lnTo>
                <a:lnTo>
                  <a:pt x="0" y="3442476"/>
                </a:lnTo>
                <a:lnTo>
                  <a:pt x="0" y="0"/>
                </a:lnTo>
                <a:close/>
              </a:path>
            </a:pathLst>
          </a:custGeom>
          <a:blipFill>
            <a:blip r:embed="rId4"/>
            <a:stretch>
              <a:fillRect l="0" t="0" r="0" b="0"/>
            </a:stretch>
          </a:blipFill>
        </p:spPr>
      </p:sp>
      <p:sp>
        <p:nvSpPr>
          <p:cNvPr name="TextBox 8" id="8"/>
          <p:cNvSpPr txBox="true"/>
          <p:nvPr/>
        </p:nvSpPr>
        <p:spPr>
          <a:xfrm rot="0">
            <a:off x="4996607" y="5796974"/>
            <a:ext cx="8294787" cy="1216025"/>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Delete unneeded features which are rownumber, customer id, and surname as they don’t contribute much to this project.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278199" y="1028700"/>
            <a:ext cx="14369244" cy="5446269"/>
          </a:xfrm>
          <a:custGeom>
            <a:avLst/>
            <a:gdLst/>
            <a:ahLst/>
            <a:cxnLst/>
            <a:rect r="r" b="b" t="t" l="l"/>
            <a:pathLst>
              <a:path h="5446269" w="14369244">
                <a:moveTo>
                  <a:pt x="0" y="0"/>
                </a:moveTo>
                <a:lnTo>
                  <a:pt x="14369244" y="0"/>
                </a:lnTo>
                <a:lnTo>
                  <a:pt x="14369244" y="5446269"/>
                </a:lnTo>
                <a:lnTo>
                  <a:pt x="0" y="5446269"/>
                </a:lnTo>
                <a:lnTo>
                  <a:pt x="0" y="0"/>
                </a:lnTo>
                <a:close/>
              </a:path>
            </a:pathLst>
          </a:custGeom>
          <a:blipFill>
            <a:blip r:embed="rId4"/>
            <a:stretch>
              <a:fillRect l="0" t="0" r="0" b="0"/>
            </a:stretch>
          </a:blipFill>
        </p:spPr>
      </p:sp>
      <p:sp>
        <p:nvSpPr>
          <p:cNvPr name="TextBox 8" id="8"/>
          <p:cNvSpPr txBox="true"/>
          <p:nvPr/>
        </p:nvSpPr>
        <p:spPr>
          <a:xfrm rot="0">
            <a:off x="4996607" y="7315430"/>
            <a:ext cx="8294787" cy="1625600"/>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Feature engineer a new feature called Age_segment to segment the age groups to 5 groups (Under 30, 30-39, 40-49, 50-59, and 60 and Over).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119441" y="1028700"/>
            <a:ext cx="14049119" cy="5767180"/>
          </a:xfrm>
          <a:custGeom>
            <a:avLst/>
            <a:gdLst/>
            <a:ahLst/>
            <a:cxnLst/>
            <a:rect r="r" b="b" t="t" l="l"/>
            <a:pathLst>
              <a:path h="5767180" w="14049119">
                <a:moveTo>
                  <a:pt x="0" y="0"/>
                </a:moveTo>
                <a:lnTo>
                  <a:pt x="14049118" y="0"/>
                </a:lnTo>
                <a:lnTo>
                  <a:pt x="14049118" y="5767180"/>
                </a:lnTo>
                <a:lnTo>
                  <a:pt x="0" y="5767180"/>
                </a:lnTo>
                <a:lnTo>
                  <a:pt x="0" y="0"/>
                </a:lnTo>
                <a:close/>
              </a:path>
            </a:pathLst>
          </a:custGeom>
          <a:blipFill>
            <a:blip r:embed="rId4"/>
            <a:stretch>
              <a:fillRect l="0" t="0" r="0" b="0"/>
            </a:stretch>
          </a:blipFill>
        </p:spPr>
      </p:sp>
      <p:sp>
        <p:nvSpPr>
          <p:cNvPr name="TextBox 8" id="8"/>
          <p:cNvSpPr txBox="true"/>
          <p:nvPr/>
        </p:nvSpPr>
        <p:spPr>
          <a:xfrm rot="0">
            <a:off x="4996607" y="7315430"/>
            <a:ext cx="8294787" cy="1625600"/>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Feature engineer a new feature called Creditscore_segment to segment the CreditScore to group of 5 categories (Very Low, Low, Medium, High, and Very High).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133861" y="1986227"/>
            <a:ext cx="14738805" cy="4439797"/>
          </a:xfrm>
          <a:custGeom>
            <a:avLst/>
            <a:gdLst/>
            <a:ahLst/>
            <a:cxnLst/>
            <a:rect r="r" b="b" t="t" l="l"/>
            <a:pathLst>
              <a:path h="4439797" w="14738805">
                <a:moveTo>
                  <a:pt x="0" y="0"/>
                </a:moveTo>
                <a:lnTo>
                  <a:pt x="14738805" y="0"/>
                </a:lnTo>
                <a:lnTo>
                  <a:pt x="14738805" y="4439797"/>
                </a:lnTo>
                <a:lnTo>
                  <a:pt x="0" y="4439797"/>
                </a:lnTo>
                <a:lnTo>
                  <a:pt x="0" y="0"/>
                </a:lnTo>
                <a:close/>
              </a:path>
            </a:pathLst>
          </a:custGeom>
          <a:blipFill>
            <a:blip r:embed="rId4"/>
            <a:stretch>
              <a:fillRect l="0" t="0" r="0" b="0"/>
            </a:stretch>
          </a:blipFill>
        </p:spPr>
      </p:sp>
      <p:sp>
        <p:nvSpPr>
          <p:cNvPr name="TextBox 8" id="8"/>
          <p:cNvSpPr txBox="true"/>
          <p:nvPr/>
        </p:nvSpPr>
        <p:spPr>
          <a:xfrm rot="0">
            <a:off x="4996607" y="6993949"/>
            <a:ext cx="8294787" cy="1625600"/>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Feature engineered a new feature called Salary_segment to segment the Salary to groups of 3 categories (Low Income, Middle Income, and High Income).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493517" y="1986227"/>
            <a:ext cx="15300966" cy="3346516"/>
          </a:xfrm>
          <a:custGeom>
            <a:avLst/>
            <a:gdLst/>
            <a:ahLst/>
            <a:cxnLst/>
            <a:rect r="r" b="b" t="t" l="l"/>
            <a:pathLst>
              <a:path h="3346516" w="15300966">
                <a:moveTo>
                  <a:pt x="0" y="0"/>
                </a:moveTo>
                <a:lnTo>
                  <a:pt x="15300966" y="0"/>
                </a:lnTo>
                <a:lnTo>
                  <a:pt x="15300966" y="3346516"/>
                </a:lnTo>
                <a:lnTo>
                  <a:pt x="0" y="3346516"/>
                </a:lnTo>
                <a:lnTo>
                  <a:pt x="0" y="0"/>
                </a:lnTo>
                <a:close/>
              </a:path>
            </a:pathLst>
          </a:custGeom>
          <a:blipFill>
            <a:blip r:embed="rId4"/>
            <a:stretch>
              <a:fillRect l="0" t="0" r="0" b="0"/>
            </a:stretch>
          </a:blipFill>
        </p:spPr>
      </p:sp>
      <p:sp>
        <p:nvSpPr>
          <p:cNvPr name="TextBox 8" id="8"/>
          <p:cNvSpPr txBox="true"/>
          <p:nvPr/>
        </p:nvSpPr>
        <p:spPr>
          <a:xfrm rot="0">
            <a:off x="4996607" y="6544829"/>
            <a:ext cx="8294787" cy="1625600"/>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In Power BI, using the Power Query Transform, i changed the values of column IsActiveMember from 1 and 0s to Yes and No. This was done to create clearer labels for visualization later.</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726690"/>
            <a:ext cx="14671510" cy="3090794"/>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Ultra-Bold Italics"/>
              </a:rPr>
              <a:t>EXPLORATORY DATA ANALYSIS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5210506" y="1028700"/>
            <a:ext cx="7866989" cy="5133857"/>
          </a:xfrm>
          <a:custGeom>
            <a:avLst/>
            <a:gdLst/>
            <a:ahLst/>
            <a:cxnLst/>
            <a:rect r="r" b="b" t="t" l="l"/>
            <a:pathLst>
              <a:path h="5133857" w="7866989">
                <a:moveTo>
                  <a:pt x="0" y="0"/>
                </a:moveTo>
                <a:lnTo>
                  <a:pt x="7866988" y="0"/>
                </a:lnTo>
                <a:lnTo>
                  <a:pt x="7866988" y="5133857"/>
                </a:lnTo>
                <a:lnTo>
                  <a:pt x="0" y="5133857"/>
                </a:lnTo>
                <a:lnTo>
                  <a:pt x="0" y="0"/>
                </a:lnTo>
                <a:close/>
              </a:path>
            </a:pathLst>
          </a:custGeom>
          <a:blipFill>
            <a:blip r:embed="rId4"/>
            <a:stretch>
              <a:fillRect l="0" t="0" r="0" b="0"/>
            </a:stretch>
          </a:blipFill>
        </p:spPr>
      </p:sp>
      <p:sp>
        <p:nvSpPr>
          <p:cNvPr name="TextBox 8" id="8"/>
          <p:cNvSpPr txBox="true"/>
          <p:nvPr/>
        </p:nvSpPr>
        <p:spPr>
          <a:xfrm rot="0">
            <a:off x="4996607" y="6588282"/>
            <a:ext cx="8294787" cy="1625600"/>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This table shows that there seems to be data imbalance for churned and not churned customers. This explains that roughly 80% of customers chose not to churn from the bank.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3703457"/>
            <a:ext cx="16230600" cy="5554843"/>
          </a:xfrm>
          <a:prstGeom prst="rect">
            <a:avLst/>
          </a:prstGeom>
          <a:solidFill>
            <a:srgbClr val="213559"/>
          </a:solidFill>
        </p:spPr>
      </p:sp>
      <p:grpSp>
        <p:nvGrpSpPr>
          <p:cNvPr name="Group 5" id="5"/>
          <p:cNvGrpSpPr>
            <a:grpSpLocks noChangeAspect="true"/>
          </p:cNvGrpSpPr>
          <p:nvPr/>
        </p:nvGrpSpPr>
        <p:grpSpPr>
          <a:xfrm rot="0">
            <a:off x="9639230" y="-203728"/>
            <a:ext cx="8944351" cy="10694456"/>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t="0" r="-50549" b="0"/>
              </a:stretch>
            </a:blipFill>
          </p:spPr>
        </p:sp>
      </p:grpSp>
      <p:sp>
        <p:nvSpPr>
          <p:cNvPr name="TextBox 7" id="7"/>
          <p:cNvSpPr txBox="true"/>
          <p:nvPr/>
        </p:nvSpPr>
        <p:spPr>
          <a:xfrm rot="0">
            <a:off x="1028700" y="1200150"/>
            <a:ext cx="5935366" cy="2097024"/>
          </a:xfrm>
          <a:prstGeom prst="rect">
            <a:avLst/>
          </a:prstGeom>
        </p:spPr>
        <p:txBody>
          <a:bodyPr anchor="t" rtlCol="false" tIns="0" lIns="0" bIns="0" rIns="0">
            <a:spAutoFit/>
          </a:bodyPr>
          <a:lstStyle/>
          <a:p>
            <a:pPr>
              <a:lnSpc>
                <a:spcPts val="8071"/>
              </a:lnSpc>
            </a:pPr>
            <a:r>
              <a:rPr lang="en-US" sz="8236" spc="-485">
                <a:solidFill>
                  <a:srgbClr val="263F6B"/>
                </a:solidFill>
                <a:latin typeface="Montserrat Ultra-Bold Italics"/>
              </a:rPr>
              <a:t>TABLE OF CONTENTS</a:t>
            </a:r>
          </a:p>
        </p:txBody>
      </p:sp>
      <p:sp>
        <p:nvSpPr>
          <p:cNvPr name="TextBox 8" id="8"/>
          <p:cNvSpPr txBox="true"/>
          <p:nvPr/>
        </p:nvSpPr>
        <p:spPr>
          <a:xfrm rot="0">
            <a:off x="2083557" y="3932941"/>
            <a:ext cx="6123635" cy="4848225"/>
          </a:xfrm>
          <a:prstGeom prst="rect">
            <a:avLst/>
          </a:prstGeom>
        </p:spPr>
        <p:txBody>
          <a:bodyPr anchor="t" rtlCol="false" tIns="0" lIns="0" bIns="0" rIns="0">
            <a:spAutoFit/>
          </a:bodyPr>
          <a:lstStyle/>
          <a:p>
            <a:pPr marL="539749" indent="-269875" lvl="1">
              <a:lnSpc>
                <a:spcPts val="5624"/>
              </a:lnSpc>
              <a:buFont typeface="Arial"/>
              <a:buChar char="•"/>
            </a:pPr>
            <a:r>
              <a:rPr lang="en-US" sz="2499" spc="49">
                <a:solidFill>
                  <a:srgbClr val="FFFFFF"/>
                </a:solidFill>
                <a:latin typeface="Montserrat"/>
              </a:rPr>
              <a:t>Executive Summary</a:t>
            </a:r>
          </a:p>
          <a:p>
            <a:pPr marL="539749" indent="-269875" lvl="1">
              <a:lnSpc>
                <a:spcPts val="5624"/>
              </a:lnSpc>
              <a:buFont typeface="Arial"/>
              <a:buChar char="•"/>
            </a:pPr>
            <a:r>
              <a:rPr lang="en-US" sz="2499" spc="49">
                <a:solidFill>
                  <a:srgbClr val="FFFFFF"/>
                </a:solidFill>
                <a:latin typeface="Montserrat"/>
              </a:rPr>
              <a:t>Introduction</a:t>
            </a:r>
          </a:p>
          <a:p>
            <a:pPr marL="539749" indent="-269875" lvl="1">
              <a:lnSpc>
                <a:spcPts val="5624"/>
              </a:lnSpc>
              <a:buFont typeface="Arial"/>
              <a:buChar char="•"/>
            </a:pPr>
            <a:r>
              <a:rPr lang="en-US" sz="2499" spc="49">
                <a:solidFill>
                  <a:srgbClr val="FFFFFF"/>
                </a:solidFill>
                <a:latin typeface="Montserrat"/>
              </a:rPr>
              <a:t>Data Wrangling</a:t>
            </a:r>
          </a:p>
          <a:p>
            <a:pPr marL="539749" indent="-269875" lvl="1">
              <a:lnSpc>
                <a:spcPts val="5624"/>
              </a:lnSpc>
              <a:buFont typeface="Arial"/>
              <a:buChar char="•"/>
            </a:pPr>
            <a:r>
              <a:rPr lang="en-US" sz="2499" spc="49">
                <a:solidFill>
                  <a:srgbClr val="FFFFFF"/>
                </a:solidFill>
                <a:latin typeface="Montserrat"/>
              </a:rPr>
              <a:t>EDA</a:t>
            </a:r>
          </a:p>
          <a:p>
            <a:pPr marL="539749" indent="-269875" lvl="1">
              <a:lnSpc>
                <a:spcPts val="5624"/>
              </a:lnSpc>
              <a:buFont typeface="Arial"/>
              <a:buChar char="•"/>
            </a:pPr>
            <a:r>
              <a:rPr lang="en-US" sz="2499" spc="49">
                <a:solidFill>
                  <a:srgbClr val="FFFFFF"/>
                </a:solidFill>
                <a:latin typeface="Montserrat"/>
              </a:rPr>
              <a:t>Data Visualization</a:t>
            </a:r>
          </a:p>
          <a:p>
            <a:pPr marL="539749" indent="-269875" lvl="1">
              <a:lnSpc>
                <a:spcPts val="5624"/>
              </a:lnSpc>
              <a:buFont typeface="Arial"/>
              <a:buChar char="•"/>
            </a:pPr>
            <a:r>
              <a:rPr lang="en-US" sz="2499" spc="49">
                <a:solidFill>
                  <a:srgbClr val="FFFFFF"/>
                </a:solidFill>
                <a:latin typeface="Montserrat"/>
              </a:rPr>
              <a:t>Key Findings and Insights</a:t>
            </a:r>
          </a:p>
          <a:p>
            <a:pPr marL="539749" indent="-269875" lvl="1">
              <a:lnSpc>
                <a:spcPts val="5624"/>
              </a:lnSpc>
              <a:buFont typeface="Arial"/>
              <a:buChar char="•"/>
            </a:pPr>
            <a:r>
              <a:rPr lang="en-US" sz="2499" spc="49">
                <a:solidFill>
                  <a:srgbClr val="FFFFFF"/>
                </a:solidFill>
                <a:latin typeface="Montserrat"/>
              </a:rPr>
              <a:t>Conclusion &amp; Recommendations</a:t>
            </a:r>
          </a:p>
        </p:txBody>
      </p:sp>
      <p:sp>
        <p:nvSpPr>
          <p:cNvPr name="Freeform 9" id="9"/>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4679262" y="572850"/>
            <a:ext cx="8929476" cy="6837757"/>
          </a:xfrm>
          <a:custGeom>
            <a:avLst/>
            <a:gdLst/>
            <a:ahLst/>
            <a:cxnLst/>
            <a:rect r="r" b="b" t="t" l="l"/>
            <a:pathLst>
              <a:path h="6837757" w="8929476">
                <a:moveTo>
                  <a:pt x="0" y="0"/>
                </a:moveTo>
                <a:lnTo>
                  <a:pt x="8929476" y="0"/>
                </a:lnTo>
                <a:lnTo>
                  <a:pt x="8929476" y="6837757"/>
                </a:lnTo>
                <a:lnTo>
                  <a:pt x="0" y="6837757"/>
                </a:lnTo>
                <a:lnTo>
                  <a:pt x="0" y="0"/>
                </a:lnTo>
                <a:close/>
              </a:path>
            </a:pathLst>
          </a:custGeom>
          <a:blipFill>
            <a:blip r:embed="rId4"/>
            <a:stretch>
              <a:fillRect l="0" t="0" r="0" b="0"/>
            </a:stretch>
          </a:blipFill>
        </p:spPr>
      </p:sp>
      <p:sp>
        <p:nvSpPr>
          <p:cNvPr name="TextBox 8" id="8"/>
          <p:cNvSpPr txBox="true"/>
          <p:nvPr/>
        </p:nvSpPr>
        <p:spPr>
          <a:xfrm rot="0">
            <a:off x="4996607" y="7632700"/>
            <a:ext cx="8294787" cy="1625600"/>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The table shows the distribution of churned customers from different countries. This tells us that people from France and Germany are more likely to churn than people from Spain.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4590259" y="892729"/>
            <a:ext cx="8838720" cy="6643482"/>
          </a:xfrm>
          <a:custGeom>
            <a:avLst/>
            <a:gdLst/>
            <a:ahLst/>
            <a:cxnLst/>
            <a:rect r="r" b="b" t="t" l="l"/>
            <a:pathLst>
              <a:path h="6643482" w="8838720">
                <a:moveTo>
                  <a:pt x="0" y="0"/>
                </a:moveTo>
                <a:lnTo>
                  <a:pt x="8838720" y="0"/>
                </a:lnTo>
                <a:lnTo>
                  <a:pt x="8838720" y="6643482"/>
                </a:lnTo>
                <a:lnTo>
                  <a:pt x="0" y="6643482"/>
                </a:lnTo>
                <a:lnTo>
                  <a:pt x="0" y="0"/>
                </a:lnTo>
                <a:close/>
              </a:path>
            </a:pathLst>
          </a:custGeom>
          <a:blipFill>
            <a:blip r:embed="rId4"/>
            <a:stretch>
              <a:fillRect l="0" t="0" r="0" b="0"/>
            </a:stretch>
          </a:blipFill>
        </p:spPr>
      </p:sp>
      <p:sp>
        <p:nvSpPr>
          <p:cNvPr name="TextBox 8" id="8"/>
          <p:cNvSpPr txBox="true"/>
          <p:nvPr/>
        </p:nvSpPr>
        <p:spPr>
          <a:xfrm rot="0">
            <a:off x="4862226" y="7632700"/>
            <a:ext cx="8294787" cy="1216025"/>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From the given dataset, female customers tend to churn more than male customers. This could provide some insights and be explored further.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5702325" y="451259"/>
            <a:ext cx="6883350" cy="6293047"/>
          </a:xfrm>
          <a:custGeom>
            <a:avLst/>
            <a:gdLst/>
            <a:ahLst/>
            <a:cxnLst/>
            <a:rect r="r" b="b" t="t" l="l"/>
            <a:pathLst>
              <a:path h="6293047" w="6883350">
                <a:moveTo>
                  <a:pt x="0" y="0"/>
                </a:moveTo>
                <a:lnTo>
                  <a:pt x="6883350" y="0"/>
                </a:lnTo>
                <a:lnTo>
                  <a:pt x="6883350" y="6293047"/>
                </a:lnTo>
                <a:lnTo>
                  <a:pt x="0" y="6293047"/>
                </a:lnTo>
                <a:lnTo>
                  <a:pt x="0" y="0"/>
                </a:lnTo>
                <a:close/>
              </a:path>
            </a:pathLst>
          </a:custGeom>
          <a:blipFill>
            <a:blip r:embed="rId4"/>
            <a:stretch>
              <a:fillRect l="0" t="0" r="0" b="0"/>
            </a:stretch>
          </a:blipFill>
        </p:spPr>
      </p:sp>
      <p:sp>
        <p:nvSpPr>
          <p:cNvPr name="TextBox 8" id="8"/>
          <p:cNvSpPr txBox="true"/>
          <p:nvPr/>
        </p:nvSpPr>
        <p:spPr>
          <a:xfrm rot="0">
            <a:off x="2973625" y="6993949"/>
            <a:ext cx="12340750" cy="2854325"/>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People from the youngest and oldest group of age have a fair share for not churning. For the young group, this could be explained by their digitalized environment where information are easily consumed which explains their financial literacy that helps to determine their long-term bank decisions whereas for the  seniors, this could be explained by a more stable financial decisions, and their long-term relationships with banks which corresponds to them not switching banks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726690"/>
            <a:ext cx="14671510" cy="3090794"/>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Ultra-Bold Italics"/>
              </a:rPr>
              <a:t>DATA VISUALIZATION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0" y="1707469"/>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504942" y="834855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028700" y="10083768"/>
            <a:ext cx="16230600" cy="1351653"/>
          </a:xfrm>
          <a:prstGeom prst="rect">
            <a:avLst/>
          </a:prstGeom>
          <a:solidFill>
            <a:srgbClr val="213559"/>
          </a:solidFill>
        </p:spPr>
      </p:sp>
      <p:sp>
        <p:nvSpPr>
          <p:cNvPr name="AutoShape 6" id="6"/>
          <p:cNvSpPr/>
          <p:nvPr/>
        </p:nvSpPr>
        <p:spPr>
          <a:xfrm rot="0">
            <a:off x="1028700" y="-856802"/>
            <a:ext cx="16230600" cy="1351653"/>
          </a:xfrm>
          <a:prstGeom prst="rect">
            <a:avLst/>
          </a:prstGeom>
          <a:solidFill>
            <a:srgbClr val="213559"/>
          </a:solidFill>
        </p:spPr>
      </p:sp>
      <p:sp>
        <p:nvSpPr>
          <p:cNvPr name="Freeform 7" id="7"/>
          <p:cNvSpPr/>
          <p:nvPr/>
        </p:nvSpPr>
        <p:spPr>
          <a:xfrm flipH="false" flipV="false" rot="0">
            <a:off x="2409308" y="807599"/>
            <a:ext cx="13469385" cy="7647045"/>
          </a:xfrm>
          <a:custGeom>
            <a:avLst/>
            <a:gdLst/>
            <a:ahLst/>
            <a:cxnLst/>
            <a:rect r="r" b="b" t="t" l="l"/>
            <a:pathLst>
              <a:path h="7647045" w="13469385">
                <a:moveTo>
                  <a:pt x="0" y="0"/>
                </a:moveTo>
                <a:lnTo>
                  <a:pt x="13469384" y="0"/>
                </a:lnTo>
                <a:lnTo>
                  <a:pt x="13469384" y="7647045"/>
                </a:lnTo>
                <a:lnTo>
                  <a:pt x="0" y="7647045"/>
                </a:lnTo>
                <a:lnTo>
                  <a:pt x="0" y="0"/>
                </a:lnTo>
                <a:close/>
              </a:path>
            </a:pathLst>
          </a:custGeom>
          <a:blipFill>
            <a:blip r:embed="rId4"/>
            <a:stretch>
              <a:fillRect l="0" t="0" r="0" b="0"/>
            </a:stretch>
          </a:blipFill>
        </p:spPr>
      </p:sp>
      <p:sp>
        <p:nvSpPr>
          <p:cNvPr name="TextBox 8" id="8"/>
          <p:cNvSpPr txBox="true"/>
          <p:nvPr/>
        </p:nvSpPr>
        <p:spPr>
          <a:xfrm rot="0">
            <a:off x="2973625" y="8748342"/>
            <a:ext cx="12340750" cy="1216025"/>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This dashboard is created using Microsoft Power BI and Power Query Transform. You can slice the data using the slicers provided. The two slicers was provided to avoid visualization misunderstandings.</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726690"/>
            <a:ext cx="14671510" cy="3090794"/>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Ultra-Bold Italics"/>
              </a:rPr>
              <a:t>KEY FINDINGS &amp; INSIGHTS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TextBox 7" id="7"/>
          <p:cNvSpPr txBox="true"/>
          <p:nvPr/>
        </p:nvSpPr>
        <p:spPr>
          <a:xfrm rot="0">
            <a:off x="1270624" y="1190323"/>
            <a:ext cx="15746752" cy="6216649"/>
          </a:xfrm>
          <a:prstGeom prst="rect">
            <a:avLst/>
          </a:prstGeom>
        </p:spPr>
        <p:txBody>
          <a:bodyPr anchor="t" rtlCol="false" tIns="0" lIns="0" bIns="0" rIns="0">
            <a:spAutoFit/>
          </a:bodyPr>
          <a:lstStyle/>
          <a:p>
            <a:pPr marL="539751" indent="-269876" lvl="1">
              <a:lnSpc>
                <a:spcPts val="6250"/>
              </a:lnSpc>
              <a:buFont typeface="Arial"/>
              <a:buChar char="•"/>
            </a:pPr>
            <a:r>
              <a:rPr lang="en-US" sz="2500" spc="50">
                <a:solidFill>
                  <a:srgbClr val="000000"/>
                </a:solidFill>
                <a:latin typeface="Montserrat"/>
              </a:rPr>
              <a:t> Customers with </a:t>
            </a:r>
            <a:r>
              <a:rPr lang="en-US" sz="2500" spc="50">
                <a:solidFill>
                  <a:srgbClr val="000000"/>
                </a:solidFill>
                <a:latin typeface="Montserrat Bold"/>
              </a:rPr>
              <a:t>very high </a:t>
            </a:r>
            <a:r>
              <a:rPr lang="en-US" sz="2500" spc="50">
                <a:solidFill>
                  <a:srgbClr val="000000"/>
                </a:solidFill>
                <a:latin typeface="Montserrat"/>
              </a:rPr>
              <a:t>and </a:t>
            </a:r>
            <a:r>
              <a:rPr lang="en-US" sz="2500" spc="50">
                <a:solidFill>
                  <a:srgbClr val="000000"/>
                </a:solidFill>
                <a:latin typeface="Montserrat Bold"/>
              </a:rPr>
              <a:t>very low credit score</a:t>
            </a:r>
            <a:r>
              <a:rPr lang="en-US" sz="2500" spc="50">
                <a:solidFill>
                  <a:srgbClr val="000000"/>
                </a:solidFill>
                <a:latin typeface="Montserrat"/>
              </a:rPr>
              <a:t> tend </a:t>
            </a:r>
            <a:r>
              <a:rPr lang="en-US" sz="2500" spc="50">
                <a:solidFill>
                  <a:srgbClr val="000000"/>
                </a:solidFill>
                <a:latin typeface="Montserrat Bold"/>
              </a:rPr>
              <a:t>not </a:t>
            </a:r>
            <a:r>
              <a:rPr lang="en-US" sz="2500" spc="50">
                <a:solidFill>
                  <a:srgbClr val="000000"/>
                </a:solidFill>
                <a:latin typeface="Montserrat"/>
              </a:rPr>
              <a:t>to churn.</a:t>
            </a:r>
          </a:p>
          <a:p>
            <a:pPr marL="539751" indent="-269876" lvl="1">
              <a:lnSpc>
                <a:spcPts val="6250"/>
              </a:lnSpc>
              <a:buFont typeface="Arial"/>
              <a:buChar char="•"/>
            </a:pPr>
            <a:r>
              <a:rPr lang="en-US" sz="2500" spc="50">
                <a:solidFill>
                  <a:srgbClr val="000000"/>
                </a:solidFill>
                <a:latin typeface="Montserrat"/>
              </a:rPr>
              <a:t> Customers who </a:t>
            </a:r>
            <a:r>
              <a:rPr lang="en-US" sz="2500" spc="50">
                <a:solidFill>
                  <a:srgbClr val="000000"/>
                </a:solidFill>
                <a:latin typeface="Montserrat Bold"/>
              </a:rPr>
              <a:t>rarely complain </a:t>
            </a:r>
            <a:r>
              <a:rPr lang="en-US" sz="2500" spc="50">
                <a:solidFill>
                  <a:srgbClr val="000000"/>
                </a:solidFill>
                <a:latin typeface="Montserrat"/>
              </a:rPr>
              <a:t>about bank products tend </a:t>
            </a:r>
            <a:r>
              <a:rPr lang="en-US" sz="2500" spc="50">
                <a:solidFill>
                  <a:srgbClr val="000000"/>
                </a:solidFill>
                <a:latin typeface="Montserrat Bold"/>
              </a:rPr>
              <a:t>not </a:t>
            </a:r>
            <a:r>
              <a:rPr lang="en-US" sz="2500" spc="50">
                <a:solidFill>
                  <a:srgbClr val="000000"/>
                </a:solidFill>
                <a:latin typeface="Montserrat"/>
              </a:rPr>
              <a:t>to churn.</a:t>
            </a:r>
          </a:p>
          <a:p>
            <a:pPr marL="539751" indent="-269876" lvl="1">
              <a:lnSpc>
                <a:spcPts val="6250"/>
              </a:lnSpc>
              <a:buFont typeface="Arial"/>
              <a:buChar char="•"/>
            </a:pPr>
            <a:r>
              <a:rPr lang="en-US" sz="2500" spc="50">
                <a:solidFill>
                  <a:srgbClr val="000000"/>
                </a:solidFill>
                <a:latin typeface="Montserrat"/>
              </a:rPr>
              <a:t> Customers who subscribes to </a:t>
            </a:r>
            <a:r>
              <a:rPr lang="en-US" sz="2500" spc="50">
                <a:solidFill>
                  <a:srgbClr val="000000"/>
                </a:solidFill>
                <a:latin typeface="Montserrat Bold"/>
              </a:rPr>
              <a:t>more bank products</a:t>
            </a:r>
            <a:r>
              <a:rPr lang="en-US" sz="2500" spc="50">
                <a:solidFill>
                  <a:srgbClr val="000000"/>
                </a:solidFill>
                <a:latin typeface="Montserrat"/>
              </a:rPr>
              <a:t> tend </a:t>
            </a:r>
            <a:r>
              <a:rPr lang="en-US" sz="2500" spc="50">
                <a:solidFill>
                  <a:srgbClr val="000000"/>
                </a:solidFill>
                <a:latin typeface="Montserrat Bold"/>
              </a:rPr>
              <a:t>not </a:t>
            </a:r>
            <a:r>
              <a:rPr lang="en-US" sz="2500" spc="50">
                <a:solidFill>
                  <a:srgbClr val="000000"/>
                </a:solidFill>
                <a:latin typeface="Montserrat"/>
              </a:rPr>
              <a:t>to churn.</a:t>
            </a:r>
          </a:p>
          <a:p>
            <a:pPr marL="539751" indent="-269876" lvl="1">
              <a:lnSpc>
                <a:spcPts val="6250"/>
              </a:lnSpc>
              <a:buFont typeface="Arial"/>
              <a:buChar char="•"/>
            </a:pPr>
            <a:r>
              <a:rPr lang="en-US" sz="2500" spc="50">
                <a:solidFill>
                  <a:srgbClr val="000000"/>
                </a:solidFill>
                <a:latin typeface="Montserrat"/>
              </a:rPr>
              <a:t> Customers with </a:t>
            </a:r>
            <a:r>
              <a:rPr lang="en-US" sz="2500" spc="50">
                <a:solidFill>
                  <a:srgbClr val="000000"/>
                </a:solidFill>
                <a:latin typeface="Montserrat Bold"/>
              </a:rPr>
              <a:t>Low </a:t>
            </a:r>
            <a:r>
              <a:rPr lang="en-US" sz="2500" spc="50">
                <a:solidFill>
                  <a:srgbClr val="000000"/>
                </a:solidFill>
                <a:latin typeface="Montserrat"/>
              </a:rPr>
              <a:t>and </a:t>
            </a:r>
            <a:r>
              <a:rPr lang="en-US" sz="2500" spc="50">
                <a:solidFill>
                  <a:srgbClr val="000000"/>
                </a:solidFill>
                <a:latin typeface="Montserrat Bold"/>
              </a:rPr>
              <a:t>High Income </a:t>
            </a:r>
            <a:r>
              <a:rPr lang="en-US" sz="2500" spc="50">
                <a:solidFill>
                  <a:srgbClr val="000000"/>
                </a:solidFill>
                <a:latin typeface="Montserrat"/>
              </a:rPr>
              <a:t>tend </a:t>
            </a:r>
            <a:r>
              <a:rPr lang="en-US" sz="2500" spc="50">
                <a:solidFill>
                  <a:srgbClr val="000000"/>
                </a:solidFill>
                <a:latin typeface="Montserrat Bold"/>
              </a:rPr>
              <a:t>not </a:t>
            </a:r>
            <a:r>
              <a:rPr lang="en-US" sz="2500" spc="50">
                <a:solidFill>
                  <a:srgbClr val="000000"/>
                </a:solidFill>
                <a:latin typeface="Montserrat"/>
              </a:rPr>
              <a:t>to churn.</a:t>
            </a:r>
          </a:p>
          <a:p>
            <a:pPr marL="539751" indent="-269876" lvl="1">
              <a:lnSpc>
                <a:spcPts val="6250"/>
              </a:lnSpc>
              <a:buFont typeface="Arial"/>
              <a:buChar char="•"/>
            </a:pPr>
            <a:r>
              <a:rPr lang="en-US" sz="2500" spc="50">
                <a:solidFill>
                  <a:srgbClr val="000000"/>
                </a:solidFill>
                <a:latin typeface="Montserrat"/>
              </a:rPr>
              <a:t> </a:t>
            </a:r>
            <a:r>
              <a:rPr lang="en-US" sz="2500" spc="50">
                <a:solidFill>
                  <a:srgbClr val="000000"/>
                </a:solidFill>
                <a:latin typeface="Montserrat Bold"/>
              </a:rPr>
              <a:t>The youngest </a:t>
            </a:r>
            <a:r>
              <a:rPr lang="en-US" sz="2500" spc="50">
                <a:solidFill>
                  <a:srgbClr val="000000"/>
                </a:solidFill>
                <a:latin typeface="Montserrat"/>
              </a:rPr>
              <a:t>and </a:t>
            </a:r>
            <a:r>
              <a:rPr lang="en-US" sz="2500" spc="50">
                <a:solidFill>
                  <a:srgbClr val="000000"/>
                </a:solidFill>
                <a:latin typeface="Montserrat Bold"/>
              </a:rPr>
              <a:t>oldest group</a:t>
            </a:r>
            <a:r>
              <a:rPr lang="en-US" sz="2500" spc="50">
                <a:solidFill>
                  <a:srgbClr val="000000"/>
                </a:solidFill>
                <a:latin typeface="Montserrat"/>
              </a:rPr>
              <a:t> of customers tend </a:t>
            </a:r>
            <a:r>
              <a:rPr lang="en-US" sz="2500" spc="50">
                <a:solidFill>
                  <a:srgbClr val="000000"/>
                </a:solidFill>
                <a:latin typeface="Montserrat Bold"/>
              </a:rPr>
              <a:t>not </a:t>
            </a:r>
            <a:r>
              <a:rPr lang="en-US" sz="2500" spc="50">
                <a:solidFill>
                  <a:srgbClr val="000000"/>
                </a:solidFill>
                <a:latin typeface="Montserrat"/>
              </a:rPr>
              <a:t>to churn.</a:t>
            </a:r>
          </a:p>
          <a:p>
            <a:pPr marL="539751" indent="-269876" lvl="1">
              <a:lnSpc>
                <a:spcPts val="6250"/>
              </a:lnSpc>
              <a:buFont typeface="Arial"/>
              <a:buChar char="•"/>
            </a:pPr>
            <a:r>
              <a:rPr lang="en-US" sz="2500" spc="50">
                <a:solidFill>
                  <a:srgbClr val="000000"/>
                </a:solidFill>
                <a:latin typeface="Montserrat"/>
              </a:rPr>
              <a:t> </a:t>
            </a:r>
            <a:r>
              <a:rPr lang="en-US" sz="2500" spc="50">
                <a:solidFill>
                  <a:srgbClr val="000000"/>
                </a:solidFill>
                <a:latin typeface="Montserrat Bold"/>
              </a:rPr>
              <a:t>Males </a:t>
            </a:r>
            <a:r>
              <a:rPr lang="en-US" sz="2500" spc="50">
                <a:solidFill>
                  <a:srgbClr val="000000"/>
                </a:solidFill>
                <a:latin typeface="Montserrat"/>
              </a:rPr>
              <a:t>are </a:t>
            </a:r>
            <a:r>
              <a:rPr lang="en-US" sz="2500" spc="50">
                <a:solidFill>
                  <a:srgbClr val="000000"/>
                </a:solidFill>
                <a:latin typeface="Montserrat Bold"/>
              </a:rPr>
              <a:t>less likely </a:t>
            </a:r>
            <a:r>
              <a:rPr lang="en-US" sz="2500" spc="50">
                <a:solidFill>
                  <a:srgbClr val="000000"/>
                </a:solidFill>
                <a:latin typeface="Montserrat"/>
              </a:rPr>
              <a:t>to churn than females.</a:t>
            </a:r>
          </a:p>
          <a:p>
            <a:pPr marL="539751" indent="-269876" lvl="1">
              <a:lnSpc>
                <a:spcPts val="6250"/>
              </a:lnSpc>
              <a:buFont typeface="Arial"/>
              <a:buChar char="•"/>
            </a:pPr>
            <a:r>
              <a:rPr lang="en-US" sz="2500" spc="50">
                <a:solidFill>
                  <a:srgbClr val="000000"/>
                </a:solidFill>
                <a:latin typeface="Montserrat"/>
              </a:rPr>
              <a:t> </a:t>
            </a:r>
            <a:r>
              <a:rPr lang="en-US" sz="2500" spc="50">
                <a:solidFill>
                  <a:srgbClr val="000000"/>
                </a:solidFill>
                <a:latin typeface="Montserrat Bold"/>
              </a:rPr>
              <a:t>Active members </a:t>
            </a:r>
            <a:r>
              <a:rPr lang="en-US" sz="2500" spc="50">
                <a:solidFill>
                  <a:srgbClr val="000000"/>
                </a:solidFill>
                <a:latin typeface="Montserrat"/>
              </a:rPr>
              <a:t>are </a:t>
            </a:r>
            <a:r>
              <a:rPr lang="en-US" sz="2500" spc="50">
                <a:solidFill>
                  <a:srgbClr val="000000"/>
                </a:solidFill>
                <a:latin typeface="Montserrat Bold"/>
              </a:rPr>
              <a:t>less likely </a:t>
            </a:r>
            <a:r>
              <a:rPr lang="en-US" sz="2500" spc="50">
                <a:solidFill>
                  <a:srgbClr val="000000"/>
                </a:solidFill>
                <a:latin typeface="Montserrat"/>
              </a:rPr>
              <a:t>to churn than non-active members.</a:t>
            </a:r>
          </a:p>
          <a:p>
            <a:pPr marL="539751" indent="-269876" lvl="1">
              <a:lnSpc>
                <a:spcPts val="6250"/>
              </a:lnSpc>
              <a:buFont typeface="Arial"/>
              <a:buChar char="•"/>
            </a:pPr>
            <a:r>
              <a:rPr lang="en-US" sz="2500" spc="50">
                <a:solidFill>
                  <a:srgbClr val="000000"/>
                </a:solidFill>
                <a:latin typeface="Montserrat"/>
              </a:rPr>
              <a:t> Customers from </a:t>
            </a:r>
            <a:r>
              <a:rPr lang="en-US" sz="2500" spc="50">
                <a:solidFill>
                  <a:srgbClr val="000000"/>
                </a:solidFill>
                <a:latin typeface="Montserrat Bold"/>
              </a:rPr>
              <a:t>Spain</a:t>
            </a:r>
            <a:r>
              <a:rPr lang="en-US" sz="2500" spc="50">
                <a:solidFill>
                  <a:srgbClr val="000000"/>
                </a:solidFill>
                <a:latin typeface="Montserrat"/>
              </a:rPr>
              <a:t> are </a:t>
            </a:r>
            <a:r>
              <a:rPr lang="en-US" sz="2500" spc="50">
                <a:solidFill>
                  <a:srgbClr val="000000"/>
                </a:solidFill>
                <a:latin typeface="Montserrat Bold"/>
              </a:rPr>
              <a:t>less likely </a:t>
            </a:r>
            <a:r>
              <a:rPr lang="en-US" sz="2500" spc="50">
                <a:solidFill>
                  <a:srgbClr val="000000"/>
                </a:solidFill>
                <a:latin typeface="Montserrat"/>
              </a:rPr>
              <a:t>to churn than customers from Germany or France.</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997529"/>
            <a:ext cx="14671510" cy="2843786"/>
          </a:xfrm>
          <a:prstGeom prst="rect">
            <a:avLst/>
          </a:prstGeom>
        </p:spPr>
        <p:txBody>
          <a:bodyPr anchor="t" rtlCol="false" tIns="0" lIns="0" bIns="0" rIns="0">
            <a:spAutoFit/>
          </a:bodyPr>
          <a:lstStyle/>
          <a:p>
            <a:pPr algn="ctr">
              <a:lnSpc>
                <a:spcPts val="10878"/>
              </a:lnSpc>
            </a:pPr>
            <a:r>
              <a:rPr lang="en-US" sz="11100" spc="-654">
                <a:solidFill>
                  <a:srgbClr val="FFFFFF"/>
                </a:solidFill>
                <a:latin typeface="Montserrat Ultra-Bold Italics"/>
              </a:rPr>
              <a:t>CONCLUSION &amp; RECOMMENDATIONS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TextBox 7" id="7"/>
          <p:cNvSpPr txBox="true"/>
          <p:nvPr/>
        </p:nvSpPr>
        <p:spPr>
          <a:xfrm rot="0">
            <a:off x="1762518" y="2660832"/>
            <a:ext cx="15746752" cy="5426074"/>
          </a:xfrm>
          <a:prstGeom prst="rect">
            <a:avLst/>
          </a:prstGeom>
        </p:spPr>
        <p:txBody>
          <a:bodyPr anchor="t" rtlCol="false" tIns="0" lIns="0" bIns="0" rIns="0">
            <a:spAutoFit/>
          </a:bodyPr>
          <a:lstStyle/>
          <a:p>
            <a:pPr algn="ctr">
              <a:lnSpc>
                <a:spcPts val="6250"/>
              </a:lnSpc>
            </a:pPr>
            <a:r>
              <a:rPr lang="en-US" sz="2500" spc="50">
                <a:solidFill>
                  <a:srgbClr val="000000"/>
                </a:solidFill>
                <a:latin typeface="Montserrat"/>
              </a:rPr>
              <a:t>The analysis has provided valuable insights into customer churn patterns for the bank. Customers with extreme credit scores, low complaint frequency, higher product subscriptions, diverse income levels, and belonging to specific age groups, genders, or active member status are less likely to churn. Understanding these patterns is crucial because retaining existing customers is more cost-effective than acquiring new ones. Recognizing the factors that influence customer decisions to leave allows the bank to develop proactive strategies for churn prevention.</a:t>
            </a:r>
          </a:p>
        </p:txBody>
      </p:sp>
      <p:sp>
        <p:nvSpPr>
          <p:cNvPr name="TextBox 8" id="8"/>
          <p:cNvSpPr txBox="true"/>
          <p:nvPr/>
        </p:nvSpPr>
        <p:spPr>
          <a:xfrm rot="0">
            <a:off x="2134937" y="1162050"/>
            <a:ext cx="14018125" cy="848245"/>
          </a:xfrm>
          <a:prstGeom prst="rect">
            <a:avLst/>
          </a:prstGeom>
        </p:spPr>
        <p:txBody>
          <a:bodyPr anchor="t" rtlCol="false" tIns="0" lIns="0" bIns="0" rIns="0">
            <a:spAutoFit/>
          </a:bodyPr>
          <a:lstStyle/>
          <a:p>
            <a:pPr algn="ctr">
              <a:lnSpc>
                <a:spcPts val="6365"/>
              </a:lnSpc>
            </a:pPr>
            <a:r>
              <a:rPr lang="en-US" sz="6495" spc="-383">
                <a:solidFill>
                  <a:srgbClr val="263F6B"/>
                </a:solidFill>
                <a:latin typeface="Montserrat Ultra-Bold Italics"/>
              </a:rPr>
              <a:t>CONCLUSION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TextBox 7" id="7"/>
          <p:cNvSpPr txBox="true"/>
          <p:nvPr/>
        </p:nvSpPr>
        <p:spPr>
          <a:xfrm rot="0">
            <a:off x="1512548" y="2244725"/>
            <a:ext cx="15746752" cy="6682866"/>
          </a:xfrm>
          <a:prstGeom prst="rect">
            <a:avLst/>
          </a:prstGeom>
        </p:spPr>
        <p:txBody>
          <a:bodyPr anchor="t" rtlCol="false" tIns="0" lIns="0" bIns="0" rIns="0">
            <a:spAutoFit/>
          </a:bodyPr>
          <a:lstStyle/>
          <a:p>
            <a:pPr>
              <a:lnSpc>
                <a:spcPts val="3344"/>
              </a:lnSpc>
            </a:pPr>
            <a:r>
              <a:rPr lang="en-US" sz="2200" spc="61">
                <a:solidFill>
                  <a:srgbClr val="000000"/>
                </a:solidFill>
                <a:latin typeface="Montserrat"/>
              </a:rPr>
              <a:t>1. Tailored Loyalty Programs: Develop personalized loyalty programs based on customer segments. Offer   incentives and rewards to high-churn-risk groups to encourage their loyalty.</a:t>
            </a:r>
          </a:p>
          <a:p>
            <a:pPr>
              <a:lnSpc>
                <a:spcPts val="3344"/>
              </a:lnSpc>
            </a:pPr>
          </a:p>
          <a:p>
            <a:pPr>
              <a:lnSpc>
                <a:spcPts val="3344"/>
              </a:lnSpc>
            </a:pPr>
            <a:r>
              <a:rPr lang="en-US" sz="2200" spc="61">
                <a:solidFill>
                  <a:srgbClr val="000000"/>
                </a:solidFill>
                <a:latin typeface="Montserrat"/>
              </a:rPr>
              <a:t>2. </a:t>
            </a:r>
            <a:r>
              <a:rPr lang="en-US" sz="2200" spc="61">
                <a:solidFill>
                  <a:srgbClr val="000000"/>
                </a:solidFill>
                <a:latin typeface="Montserrat"/>
              </a:rPr>
              <a:t>Improved Customer Service: Enhance customer service, especially for customers who frequently complain. Swift and effective complaint resolution can significantly improve customer satisfaction and retention rates.</a:t>
            </a:r>
          </a:p>
          <a:p>
            <a:pPr>
              <a:lnSpc>
                <a:spcPts val="3344"/>
              </a:lnSpc>
            </a:pPr>
          </a:p>
          <a:p>
            <a:pPr>
              <a:lnSpc>
                <a:spcPts val="3344"/>
              </a:lnSpc>
            </a:pPr>
            <a:r>
              <a:rPr lang="en-US" sz="2200" spc="61">
                <a:solidFill>
                  <a:srgbClr val="000000"/>
                </a:solidFill>
                <a:latin typeface="Montserrat"/>
              </a:rPr>
              <a:t>3. </a:t>
            </a:r>
            <a:r>
              <a:rPr lang="en-US" sz="2200" spc="61">
                <a:solidFill>
                  <a:srgbClr val="000000"/>
                </a:solidFill>
                <a:latin typeface="Montserrat"/>
              </a:rPr>
              <a:t>Product Bundling: Encourage customers to subscribe to multiple bank products by offering bundled services. Create packages that cater to various needs, providing an incentive for customers to stay.</a:t>
            </a:r>
          </a:p>
          <a:p>
            <a:pPr>
              <a:lnSpc>
                <a:spcPts val="3344"/>
              </a:lnSpc>
            </a:pPr>
          </a:p>
          <a:p>
            <a:pPr>
              <a:lnSpc>
                <a:spcPts val="3344"/>
              </a:lnSpc>
            </a:pPr>
            <a:r>
              <a:rPr lang="en-US" sz="2200" spc="61">
                <a:solidFill>
                  <a:srgbClr val="000000"/>
                </a:solidFill>
                <a:latin typeface="Montserrat"/>
              </a:rPr>
              <a:t>4. </a:t>
            </a:r>
            <a:r>
              <a:rPr lang="en-US" sz="2200" spc="61">
                <a:solidFill>
                  <a:srgbClr val="000000"/>
                </a:solidFill>
                <a:latin typeface="Montserrat"/>
              </a:rPr>
              <a:t>Income-Adjusted Services: Customize services based on income levels. Offer financial products that align with the financial capacity of customers, ensuring affordability and value for money.</a:t>
            </a:r>
          </a:p>
          <a:p>
            <a:pPr>
              <a:lnSpc>
                <a:spcPts val="3344"/>
              </a:lnSpc>
            </a:pPr>
          </a:p>
          <a:p>
            <a:pPr>
              <a:lnSpc>
                <a:spcPts val="3344"/>
              </a:lnSpc>
            </a:pPr>
            <a:r>
              <a:rPr lang="en-US" sz="2200" spc="61">
                <a:solidFill>
                  <a:srgbClr val="000000"/>
                </a:solidFill>
                <a:latin typeface="Montserrat"/>
              </a:rPr>
              <a:t>5. </a:t>
            </a:r>
            <a:r>
              <a:rPr lang="en-US" sz="2200" spc="61">
                <a:solidFill>
                  <a:srgbClr val="000000"/>
                </a:solidFill>
                <a:latin typeface="Montserrat"/>
              </a:rPr>
              <a:t>Age-Specific Engagement: Understand and address the unique requirements of different age groups. Develop age-specific products and services, ensuring relevance and appeal across generations.</a:t>
            </a:r>
          </a:p>
          <a:p>
            <a:pPr>
              <a:lnSpc>
                <a:spcPts val="3344"/>
              </a:lnSpc>
            </a:pPr>
          </a:p>
        </p:txBody>
      </p:sp>
      <p:sp>
        <p:nvSpPr>
          <p:cNvPr name="TextBox 8" id="8"/>
          <p:cNvSpPr txBox="true"/>
          <p:nvPr/>
        </p:nvSpPr>
        <p:spPr>
          <a:xfrm rot="0">
            <a:off x="2134937" y="831804"/>
            <a:ext cx="14018125" cy="848245"/>
          </a:xfrm>
          <a:prstGeom prst="rect">
            <a:avLst/>
          </a:prstGeom>
        </p:spPr>
        <p:txBody>
          <a:bodyPr anchor="t" rtlCol="false" tIns="0" lIns="0" bIns="0" rIns="0">
            <a:spAutoFit/>
          </a:bodyPr>
          <a:lstStyle/>
          <a:p>
            <a:pPr algn="ctr">
              <a:lnSpc>
                <a:spcPts val="6365"/>
              </a:lnSpc>
            </a:pPr>
            <a:r>
              <a:rPr lang="en-US" sz="6495" spc="-383">
                <a:solidFill>
                  <a:srgbClr val="263F6B"/>
                </a:solidFill>
                <a:latin typeface="Montserrat Ultra-Bold Italics"/>
              </a:rPr>
              <a:t>RECOMMENDATIONS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3616490" y="3406051"/>
            <a:ext cx="10736760" cy="3797657"/>
          </a:xfrm>
          <a:prstGeom prst="rect">
            <a:avLst/>
          </a:prstGeom>
        </p:spPr>
        <p:txBody>
          <a:bodyPr anchor="t" rtlCol="false" tIns="0" lIns="0" bIns="0" rIns="0">
            <a:spAutoFit/>
          </a:bodyPr>
          <a:lstStyle/>
          <a:p>
            <a:pPr algn="ctr">
              <a:lnSpc>
                <a:spcPts val="14601"/>
              </a:lnSpc>
            </a:pPr>
            <a:r>
              <a:rPr lang="en-US" sz="14899" spc="-879">
                <a:solidFill>
                  <a:srgbClr val="FFFFFF"/>
                </a:solidFill>
                <a:latin typeface="Montserrat Ultra-Bold Italics"/>
              </a:rPr>
              <a:t>EXECUTIVE SUMMARY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TextBox 7" id="7"/>
          <p:cNvSpPr txBox="true"/>
          <p:nvPr/>
        </p:nvSpPr>
        <p:spPr>
          <a:xfrm rot="0">
            <a:off x="1512548" y="2254250"/>
            <a:ext cx="15746752" cy="6944487"/>
          </a:xfrm>
          <a:prstGeom prst="rect">
            <a:avLst/>
          </a:prstGeom>
        </p:spPr>
        <p:txBody>
          <a:bodyPr anchor="t" rtlCol="false" tIns="0" lIns="0" bIns="0" rIns="0">
            <a:spAutoFit/>
          </a:bodyPr>
          <a:lstStyle/>
          <a:p>
            <a:pPr>
              <a:lnSpc>
                <a:spcPts val="3234"/>
              </a:lnSpc>
            </a:pPr>
            <a:r>
              <a:rPr lang="en-US" sz="2200" spc="61">
                <a:solidFill>
                  <a:srgbClr val="000000"/>
                </a:solidFill>
                <a:latin typeface="Montserrat"/>
              </a:rPr>
              <a:t>6. Gender-Inclusive Services: Create banking services that address the specific needs of both genders. Recognize diverse financial goals and preferences, making the bank more inclusive.</a:t>
            </a:r>
          </a:p>
          <a:p>
            <a:pPr>
              <a:lnSpc>
                <a:spcPts val="3234"/>
              </a:lnSpc>
            </a:pPr>
          </a:p>
          <a:p>
            <a:pPr>
              <a:lnSpc>
                <a:spcPts val="3234"/>
              </a:lnSpc>
            </a:pPr>
            <a:r>
              <a:rPr lang="en-US" sz="2200" spc="61">
                <a:solidFill>
                  <a:srgbClr val="000000"/>
                </a:solidFill>
                <a:latin typeface="Montserrat"/>
              </a:rPr>
              <a:t>7. Active Member Recognition: Acknowledge and reward active members. Offer exclusive services, discounts, or privileges to keep active members engaged and loyal.</a:t>
            </a:r>
          </a:p>
          <a:p>
            <a:pPr>
              <a:lnSpc>
                <a:spcPts val="3234"/>
              </a:lnSpc>
            </a:pPr>
          </a:p>
          <a:p>
            <a:pPr>
              <a:lnSpc>
                <a:spcPts val="3234"/>
              </a:lnSpc>
            </a:pPr>
            <a:r>
              <a:rPr lang="en-US" sz="2200" spc="61">
                <a:solidFill>
                  <a:srgbClr val="000000"/>
                </a:solidFill>
                <a:latin typeface="Montserrat"/>
              </a:rPr>
              <a:t>8. Cultural Sensitivity: Recognize and respect cultural differences, especially for customers from different countries. Offer services that resonate with their cultural values, building trust and customer loyalt.</a:t>
            </a:r>
          </a:p>
          <a:p>
            <a:pPr>
              <a:lnSpc>
                <a:spcPts val="3234"/>
              </a:lnSpc>
            </a:pPr>
          </a:p>
          <a:p>
            <a:pPr>
              <a:lnSpc>
                <a:spcPts val="3234"/>
              </a:lnSpc>
            </a:pPr>
            <a:r>
              <a:rPr lang="en-US" sz="2200" spc="61">
                <a:solidFill>
                  <a:srgbClr val="000000"/>
                </a:solidFill>
                <a:latin typeface="Montserrat"/>
              </a:rPr>
              <a:t>9. Regular Feedback Mechanism: Implement a systematic feedback system. Regularly collect feedback from customers to understand their evolving needs and concerns, allowing the bank to adapt its strategies accordingly.</a:t>
            </a:r>
          </a:p>
          <a:p>
            <a:pPr>
              <a:lnSpc>
                <a:spcPts val="3234"/>
              </a:lnSpc>
            </a:pPr>
          </a:p>
          <a:p>
            <a:pPr>
              <a:lnSpc>
                <a:spcPts val="3234"/>
              </a:lnSpc>
            </a:pPr>
            <a:r>
              <a:rPr lang="en-US" sz="2200" spc="61">
                <a:solidFill>
                  <a:srgbClr val="000000"/>
                </a:solidFill>
                <a:latin typeface="Montserrat"/>
              </a:rPr>
              <a:t>10. Data-Driven Decisions: Invest in advanced analytics and AI tools to continually analyze customer behavior. Predictive models can identify potential churners early, allowing the bank to take proactive measures.</a:t>
            </a:r>
          </a:p>
          <a:p>
            <a:pPr>
              <a:lnSpc>
                <a:spcPts val="3234"/>
              </a:lnSpc>
            </a:pPr>
          </a:p>
        </p:txBody>
      </p:sp>
      <p:sp>
        <p:nvSpPr>
          <p:cNvPr name="TextBox 8" id="8"/>
          <p:cNvSpPr txBox="true"/>
          <p:nvPr/>
        </p:nvSpPr>
        <p:spPr>
          <a:xfrm rot="0">
            <a:off x="2134937" y="831804"/>
            <a:ext cx="14018125" cy="848245"/>
          </a:xfrm>
          <a:prstGeom prst="rect">
            <a:avLst/>
          </a:prstGeom>
        </p:spPr>
        <p:txBody>
          <a:bodyPr anchor="t" rtlCol="false" tIns="0" lIns="0" bIns="0" rIns="0">
            <a:spAutoFit/>
          </a:bodyPr>
          <a:lstStyle/>
          <a:p>
            <a:pPr algn="ctr">
              <a:lnSpc>
                <a:spcPts val="6365"/>
              </a:lnSpc>
            </a:pPr>
            <a:r>
              <a:rPr lang="en-US" sz="6495" spc="-383">
                <a:solidFill>
                  <a:srgbClr val="263F6B"/>
                </a:solidFill>
                <a:latin typeface="Montserrat Ultra-Bold Italics"/>
              </a:rPr>
              <a:t>RECOMMENDATIONS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Freeform 9" id="9"/>
          <p:cNvSpPr/>
          <p:nvPr/>
        </p:nvSpPr>
        <p:spPr>
          <a:xfrm flipH="false" flipV="false" rot="0">
            <a:off x="9651929" y="3965963"/>
            <a:ext cx="631624" cy="631624"/>
          </a:xfrm>
          <a:custGeom>
            <a:avLst/>
            <a:gdLst/>
            <a:ahLst/>
            <a:cxnLst/>
            <a:rect r="r" b="b" t="t" l="l"/>
            <a:pathLst>
              <a:path h="631624" w="631624">
                <a:moveTo>
                  <a:pt x="0" y="0"/>
                </a:moveTo>
                <a:lnTo>
                  <a:pt x="631624" y="0"/>
                </a:lnTo>
                <a:lnTo>
                  <a:pt x="631624" y="631624"/>
                </a:lnTo>
                <a:lnTo>
                  <a:pt x="0" y="6316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618499" y="6889013"/>
            <a:ext cx="698484" cy="710760"/>
          </a:xfrm>
          <a:custGeom>
            <a:avLst/>
            <a:gdLst/>
            <a:ahLst/>
            <a:cxnLst/>
            <a:rect r="r" b="b" t="t" l="l"/>
            <a:pathLst>
              <a:path h="710760" w="698484">
                <a:moveTo>
                  <a:pt x="0" y="0"/>
                </a:moveTo>
                <a:lnTo>
                  <a:pt x="698484" y="0"/>
                </a:lnTo>
                <a:lnTo>
                  <a:pt x="698484" y="710760"/>
                </a:lnTo>
                <a:lnTo>
                  <a:pt x="0" y="7107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9585069" y="4950509"/>
            <a:ext cx="859997" cy="859997"/>
          </a:xfrm>
          <a:custGeom>
            <a:avLst/>
            <a:gdLst/>
            <a:ahLst/>
            <a:cxnLst/>
            <a:rect r="r" b="b" t="t" l="l"/>
            <a:pathLst>
              <a:path h="859997" w="859997">
                <a:moveTo>
                  <a:pt x="0" y="0"/>
                </a:moveTo>
                <a:lnTo>
                  <a:pt x="859997" y="0"/>
                </a:lnTo>
                <a:lnTo>
                  <a:pt x="859997" y="859997"/>
                </a:lnTo>
                <a:lnTo>
                  <a:pt x="0" y="8599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028700" y="2926758"/>
            <a:ext cx="7727311" cy="3919136"/>
          </a:xfrm>
          <a:prstGeom prst="rect">
            <a:avLst/>
          </a:prstGeom>
        </p:spPr>
        <p:txBody>
          <a:bodyPr anchor="t" rtlCol="false" tIns="0" lIns="0" bIns="0" rIns="0">
            <a:spAutoFit/>
          </a:bodyPr>
          <a:lstStyle/>
          <a:p>
            <a:pPr>
              <a:lnSpc>
                <a:spcPts val="14898"/>
              </a:lnSpc>
            </a:pPr>
            <a:r>
              <a:rPr lang="en-US" sz="16194" spc="-955">
                <a:solidFill>
                  <a:srgbClr val="FFFFFF"/>
                </a:solidFill>
                <a:latin typeface="Montserrat Ultra-Bold"/>
              </a:rPr>
              <a:t>THANK YOU</a:t>
            </a:r>
          </a:p>
        </p:txBody>
      </p:sp>
      <p:sp>
        <p:nvSpPr>
          <p:cNvPr name="TextBox 13" id="13"/>
          <p:cNvSpPr txBox="true"/>
          <p:nvPr/>
        </p:nvSpPr>
        <p:spPr>
          <a:xfrm rot="0">
            <a:off x="10774001" y="3150176"/>
            <a:ext cx="2107662" cy="533400"/>
          </a:xfrm>
          <a:prstGeom prst="rect">
            <a:avLst/>
          </a:prstGeom>
        </p:spPr>
        <p:txBody>
          <a:bodyPr anchor="t" rtlCol="false" tIns="0" lIns="0" bIns="0" rIns="0">
            <a:spAutoFit/>
          </a:bodyPr>
          <a:lstStyle/>
          <a:p>
            <a:pPr>
              <a:lnSpc>
                <a:spcPts val="4590"/>
              </a:lnSpc>
            </a:pPr>
            <a:r>
              <a:rPr lang="en-US" sz="2700">
                <a:solidFill>
                  <a:srgbClr val="FFFFFF"/>
                </a:solidFill>
                <a:latin typeface="Montserrat Ultra-Bold Italics"/>
              </a:rPr>
              <a:t>CONTACTS</a:t>
            </a:r>
          </a:p>
        </p:txBody>
      </p:sp>
      <p:sp>
        <p:nvSpPr>
          <p:cNvPr name="TextBox 14" id="14"/>
          <p:cNvSpPr txBox="true"/>
          <p:nvPr/>
        </p:nvSpPr>
        <p:spPr>
          <a:xfrm rot="0">
            <a:off x="10774001" y="3848387"/>
            <a:ext cx="2815795" cy="619125"/>
          </a:xfrm>
          <a:prstGeom prst="rect">
            <a:avLst/>
          </a:prstGeom>
        </p:spPr>
        <p:txBody>
          <a:bodyPr anchor="t" rtlCol="false" tIns="0" lIns="0" bIns="0" rIns="0">
            <a:spAutoFit/>
          </a:bodyPr>
          <a:lstStyle/>
          <a:p>
            <a:pPr>
              <a:lnSpc>
                <a:spcPts val="5624"/>
              </a:lnSpc>
            </a:pPr>
            <a:r>
              <a:rPr lang="en-US" sz="2499" spc="49">
                <a:solidFill>
                  <a:srgbClr val="FFFFFF"/>
                </a:solidFill>
                <a:latin typeface="Montserrat"/>
              </a:rPr>
              <a:t>+6287764260779</a:t>
            </a:r>
          </a:p>
        </p:txBody>
      </p:sp>
      <p:sp>
        <p:nvSpPr>
          <p:cNvPr name="TextBox 15" id="15"/>
          <p:cNvSpPr txBox="true"/>
          <p:nvPr/>
        </p:nvSpPr>
        <p:spPr>
          <a:xfrm rot="0">
            <a:off x="10774001" y="4895850"/>
            <a:ext cx="4939683" cy="619125"/>
          </a:xfrm>
          <a:prstGeom prst="rect">
            <a:avLst/>
          </a:prstGeom>
        </p:spPr>
        <p:txBody>
          <a:bodyPr anchor="t" rtlCol="false" tIns="0" lIns="0" bIns="0" rIns="0">
            <a:spAutoFit/>
          </a:bodyPr>
          <a:lstStyle/>
          <a:p>
            <a:pPr>
              <a:lnSpc>
                <a:spcPts val="5624"/>
              </a:lnSpc>
            </a:pPr>
            <a:r>
              <a:rPr lang="en-US" sz="2499" spc="49">
                <a:solidFill>
                  <a:srgbClr val="FFFFFF"/>
                </a:solidFill>
                <a:latin typeface="Montserrat"/>
              </a:rPr>
              <a:t>arvioanandi@gmail.com</a:t>
            </a:r>
          </a:p>
        </p:txBody>
      </p:sp>
      <p:sp>
        <p:nvSpPr>
          <p:cNvPr name="TextBox 16" id="16"/>
          <p:cNvSpPr txBox="true"/>
          <p:nvPr/>
        </p:nvSpPr>
        <p:spPr>
          <a:xfrm rot="0">
            <a:off x="10654678" y="6873423"/>
            <a:ext cx="6485299" cy="532389"/>
          </a:xfrm>
          <a:prstGeom prst="rect">
            <a:avLst/>
          </a:prstGeom>
        </p:spPr>
        <p:txBody>
          <a:bodyPr anchor="t" rtlCol="false" tIns="0" lIns="0" bIns="0" rIns="0">
            <a:spAutoFit/>
          </a:bodyPr>
          <a:lstStyle/>
          <a:p>
            <a:pPr>
              <a:lnSpc>
                <a:spcPts val="4766"/>
              </a:lnSpc>
            </a:pPr>
            <a:r>
              <a:rPr lang="en-US" sz="2118" spc="42" u="sng">
                <a:solidFill>
                  <a:srgbClr val="FFFFFF"/>
                </a:solidFill>
                <a:latin typeface="Montserrat"/>
                <a:hlinkClick r:id="rId12" tooltip="https://github.com/arvioa/bank_churn_analysis_project/"/>
              </a:rPr>
              <a:t>Bank Customer Churn Analysis</a:t>
            </a:r>
          </a:p>
        </p:txBody>
      </p:sp>
      <p:sp>
        <p:nvSpPr>
          <p:cNvPr name="TextBox 17" id="17"/>
          <p:cNvSpPr txBox="true"/>
          <p:nvPr/>
        </p:nvSpPr>
        <p:spPr>
          <a:xfrm rot="0">
            <a:off x="10654678" y="6056620"/>
            <a:ext cx="3711664" cy="533400"/>
          </a:xfrm>
          <a:prstGeom prst="rect">
            <a:avLst/>
          </a:prstGeom>
        </p:spPr>
        <p:txBody>
          <a:bodyPr anchor="t" rtlCol="false" tIns="0" lIns="0" bIns="0" rIns="0">
            <a:spAutoFit/>
          </a:bodyPr>
          <a:lstStyle/>
          <a:p>
            <a:pPr>
              <a:lnSpc>
                <a:spcPts val="4590"/>
              </a:lnSpc>
            </a:pPr>
            <a:r>
              <a:rPr lang="en-US" sz="2700">
                <a:solidFill>
                  <a:srgbClr val="FFFFFF"/>
                </a:solidFill>
                <a:latin typeface="Montserrat Ultra-Bold Italics"/>
              </a:rPr>
              <a:t>PROJECT LINK</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sp>
        <p:nvSpPr>
          <p:cNvPr name="TextBox 3" id="3"/>
          <p:cNvSpPr txBox="true"/>
          <p:nvPr/>
        </p:nvSpPr>
        <p:spPr>
          <a:xfrm rot="0">
            <a:off x="1620951" y="1200150"/>
            <a:ext cx="14040923" cy="1077849"/>
          </a:xfrm>
          <a:prstGeom prst="rect">
            <a:avLst/>
          </a:prstGeom>
        </p:spPr>
        <p:txBody>
          <a:bodyPr anchor="t" rtlCol="false" tIns="0" lIns="0" bIns="0" rIns="0">
            <a:spAutoFit/>
          </a:bodyPr>
          <a:lstStyle/>
          <a:p>
            <a:pPr algn="r">
              <a:lnSpc>
                <a:spcPts val="8071"/>
              </a:lnSpc>
            </a:pPr>
            <a:r>
              <a:rPr lang="en-US" sz="8236" spc="-485">
                <a:solidFill>
                  <a:srgbClr val="FFFFFF"/>
                </a:solidFill>
                <a:latin typeface="Montserrat Ultra-Bold Italics"/>
              </a:rPr>
              <a:t>BUSINESS BACKGROUND</a:t>
            </a:r>
          </a:p>
        </p:txBody>
      </p:sp>
      <p:sp>
        <p:nvSpPr>
          <p:cNvPr name="TextBox 4" id="4"/>
          <p:cNvSpPr txBox="true"/>
          <p:nvPr/>
        </p:nvSpPr>
        <p:spPr>
          <a:xfrm rot="0">
            <a:off x="1028700" y="3347817"/>
            <a:ext cx="15695933" cy="4782688"/>
          </a:xfrm>
          <a:prstGeom prst="rect">
            <a:avLst/>
          </a:prstGeom>
        </p:spPr>
        <p:txBody>
          <a:bodyPr anchor="t" rtlCol="false" tIns="0" lIns="0" bIns="0" rIns="0">
            <a:spAutoFit/>
          </a:bodyPr>
          <a:lstStyle/>
          <a:p>
            <a:pPr algn="ctr">
              <a:lnSpc>
                <a:spcPts val="4758"/>
              </a:lnSpc>
              <a:spcBef>
                <a:spcPct val="0"/>
              </a:spcBef>
            </a:pPr>
            <a:r>
              <a:rPr lang="en-US" sz="3660" spc="73">
                <a:solidFill>
                  <a:srgbClr val="FFFFFF"/>
                </a:solidFill>
                <a:latin typeface="Montserrat"/>
              </a:rPr>
              <a:t>I've taken on the role of a freelance data analyst, partnering with a prominent EU bank. This bank is renowned for its extensive customer base and innovative financial solutions. Their aim is simple yet crucial: reduce customer churn. The challenge is to understand why customers are leaving and devise modest, effective solutions to retain them. This project is about enhancing customer experiences and fostering loyalty, all while staying true to the bank's values and reputation.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sp>
        <p:nvSpPr>
          <p:cNvPr name="TextBox 3" id="3"/>
          <p:cNvSpPr txBox="true"/>
          <p:nvPr/>
        </p:nvSpPr>
        <p:spPr>
          <a:xfrm rot="0">
            <a:off x="1028700" y="1200150"/>
            <a:ext cx="14040923" cy="1077849"/>
          </a:xfrm>
          <a:prstGeom prst="rect">
            <a:avLst/>
          </a:prstGeom>
        </p:spPr>
        <p:txBody>
          <a:bodyPr anchor="t" rtlCol="false" tIns="0" lIns="0" bIns="0" rIns="0">
            <a:spAutoFit/>
          </a:bodyPr>
          <a:lstStyle/>
          <a:p>
            <a:pPr algn="r">
              <a:lnSpc>
                <a:spcPts val="8071"/>
              </a:lnSpc>
            </a:pPr>
            <a:r>
              <a:rPr lang="en-US" sz="8236" spc="-485">
                <a:solidFill>
                  <a:srgbClr val="FFFFFF"/>
                </a:solidFill>
                <a:latin typeface="Montserrat Ultra-Bold Italics"/>
              </a:rPr>
              <a:t>BUSINESS OBJECTIVES</a:t>
            </a:r>
          </a:p>
        </p:txBody>
      </p:sp>
      <p:sp>
        <p:nvSpPr>
          <p:cNvPr name="TextBox 4" id="4"/>
          <p:cNvSpPr txBox="true"/>
          <p:nvPr/>
        </p:nvSpPr>
        <p:spPr>
          <a:xfrm rot="0">
            <a:off x="1296034" y="3305044"/>
            <a:ext cx="15695933" cy="4182613"/>
          </a:xfrm>
          <a:prstGeom prst="rect">
            <a:avLst/>
          </a:prstGeom>
        </p:spPr>
        <p:txBody>
          <a:bodyPr anchor="t" rtlCol="false" tIns="0" lIns="0" bIns="0" rIns="0">
            <a:spAutoFit/>
          </a:bodyPr>
          <a:lstStyle/>
          <a:p>
            <a:pPr algn="ctr">
              <a:lnSpc>
                <a:spcPts val="4758"/>
              </a:lnSpc>
              <a:spcBef>
                <a:spcPct val="0"/>
              </a:spcBef>
            </a:pPr>
            <a:r>
              <a:rPr lang="en-US" sz="3660" spc="73">
                <a:solidFill>
                  <a:srgbClr val="FFFFFF"/>
                </a:solidFill>
                <a:latin typeface="Montserrat"/>
              </a:rPr>
              <a:t>The core objectives of this analysis project are to uncover why customers are leaving the bank, pinpoint which customer segments are most at risk of churn, and provide actionable strategies to retain customers while enhancing overall satisfaction. This project strives to strengthen customer relationships, reduce churn rates, and empower data-driven decision-making within the bank.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6089744" y="3396937"/>
            <a:ext cx="6108512" cy="4311828"/>
            <a:chOff x="0" y="0"/>
            <a:chExt cx="1500474" cy="1059142"/>
          </a:xfrm>
        </p:grpSpPr>
        <p:sp>
          <p:nvSpPr>
            <p:cNvPr name="Freeform 4" id="4"/>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Freeform 5" id="5"/>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rPr>
              <a:t>OUTPUT</a:t>
            </a:r>
          </a:p>
        </p:txBody>
      </p:sp>
      <p:sp>
        <p:nvSpPr>
          <p:cNvPr name="TextBox 8" id="8"/>
          <p:cNvSpPr txBox="true"/>
          <p:nvPr/>
        </p:nvSpPr>
        <p:spPr>
          <a:xfrm rot="0">
            <a:off x="6737252" y="3713508"/>
            <a:ext cx="4813496" cy="3640585"/>
          </a:xfrm>
          <a:prstGeom prst="rect">
            <a:avLst/>
          </a:prstGeom>
        </p:spPr>
        <p:txBody>
          <a:bodyPr anchor="t" rtlCol="false" tIns="0" lIns="0" bIns="0" rIns="0">
            <a:spAutoFit/>
          </a:bodyPr>
          <a:lstStyle/>
          <a:p>
            <a:pPr algn="ctr">
              <a:lnSpc>
                <a:spcPts val="4826"/>
              </a:lnSpc>
            </a:pPr>
            <a:r>
              <a:rPr lang="en-US" sz="3712" spc="74">
                <a:solidFill>
                  <a:srgbClr val="FFFFFF"/>
                </a:solidFill>
                <a:latin typeface="Montserrat"/>
              </a:rPr>
              <a:t>The output of this project is a dashboard to visualize the customer churn data</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4325759"/>
            <a:ext cx="14671510" cy="1949807"/>
          </a:xfrm>
          <a:prstGeom prst="rect">
            <a:avLst/>
          </a:prstGeom>
        </p:spPr>
        <p:txBody>
          <a:bodyPr anchor="t" rtlCol="false" tIns="0" lIns="0" bIns="0" rIns="0">
            <a:spAutoFit/>
          </a:bodyPr>
          <a:lstStyle/>
          <a:p>
            <a:pPr algn="ctr">
              <a:lnSpc>
                <a:spcPts val="14601"/>
              </a:lnSpc>
            </a:pPr>
            <a:r>
              <a:rPr lang="en-US" sz="14899" spc="-879">
                <a:solidFill>
                  <a:srgbClr val="FFFFFF"/>
                </a:solidFill>
                <a:latin typeface="Montserrat Ultra-Bold Italics"/>
              </a:rPr>
              <a:t>INTRODUCTION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4222156" y="6322982"/>
            <a:ext cx="10261627" cy="3242493"/>
            <a:chOff x="0" y="0"/>
            <a:chExt cx="2520630" cy="796475"/>
          </a:xfrm>
        </p:grpSpPr>
        <p:sp>
          <p:nvSpPr>
            <p:cNvPr name="Freeform 4" id="4"/>
            <p:cNvSpPr/>
            <p:nvPr/>
          </p:nvSpPr>
          <p:spPr>
            <a:xfrm flipH="false" flipV="false" rot="0">
              <a:off x="0" y="0"/>
              <a:ext cx="2520630" cy="796475"/>
            </a:xfrm>
            <a:custGeom>
              <a:avLst/>
              <a:gdLst/>
              <a:ahLst/>
              <a:cxnLst/>
              <a:rect r="r" b="b" t="t" l="l"/>
              <a:pathLst>
                <a:path h="796475" w="2520630">
                  <a:moveTo>
                    <a:pt x="2396170" y="796475"/>
                  </a:moveTo>
                  <a:lnTo>
                    <a:pt x="124460" y="796475"/>
                  </a:lnTo>
                  <a:cubicBezTo>
                    <a:pt x="55880" y="796475"/>
                    <a:pt x="0" y="740595"/>
                    <a:pt x="0" y="672015"/>
                  </a:cubicBezTo>
                  <a:lnTo>
                    <a:pt x="0" y="124460"/>
                  </a:lnTo>
                  <a:cubicBezTo>
                    <a:pt x="0" y="55880"/>
                    <a:pt x="55880" y="0"/>
                    <a:pt x="124460" y="0"/>
                  </a:cubicBezTo>
                  <a:lnTo>
                    <a:pt x="2396170" y="0"/>
                  </a:lnTo>
                  <a:cubicBezTo>
                    <a:pt x="2464750" y="0"/>
                    <a:pt x="2520630" y="55880"/>
                    <a:pt x="2520630" y="124460"/>
                  </a:cubicBezTo>
                  <a:lnTo>
                    <a:pt x="2520630" y="672015"/>
                  </a:lnTo>
                  <a:cubicBezTo>
                    <a:pt x="2520630" y="740595"/>
                    <a:pt x="2464750" y="796475"/>
                    <a:pt x="2396170" y="796475"/>
                  </a:cubicBezTo>
                  <a:close/>
                </a:path>
              </a:pathLst>
            </a:custGeom>
            <a:solidFill>
              <a:srgbClr val="263F6B"/>
            </a:solidFill>
          </p:spPr>
        </p:sp>
      </p:grpSp>
      <p:sp>
        <p:nvSpPr>
          <p:cNvPr name="Freeform 5" id="5"/>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793706" y="2075587"/>
            <a:ext cx="8700589" cy="3957157"/>
          </a:xfrm>
          <a:custGeom>
            <a:avLst/>
            <a:gdLst/>
            <a:ahLst/>
            <a:cxnLst/>
            <a:rect r="r" b="b" t="t" l="l"/>
            <a:pathLst>
              <a:path h="3957157" w="8700589">
                <a:moveTo>
                  <a:pt x="0" y="0"/>
                </a:moveTo>
                <a:lnTo>
                  <a:pt x="8700588" y="0"/>
                </a:lnTo>
                <a:lnTo>
                  <a:pt x="8700588" y="3957156"/>
                </a:lnTo>
                <a:lnTo>
                  <a:pt x="0" y="3957156"/>
                </a:lnTo>
                <a:lnTo>
                  <a:pt x="0" y="0"/>
                </a:lnTo>
                <a:close/>
              </a:path>
            </a:pathLst>
          </a:custGeom>
          <a:blipFill>
            <a:blip r:embed="rId4"/>
            <a:stretch>
              <a:fillRect l="0" t="0" r="0" b="0"/>
            </a:stretch>
          </a:blipFill>
        </p:spPr>
      </p:sp>
      <p:sp>
        <p:nvSpPr>
          <p:cNvPr name="TextBox 8" id="8"/>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rPr>
              <a:t>DATA SOURCE</a:t>
            </a:r>
          </a:p>
        </p:txBody>
      </p:sp>
      <p:sp>
        <p:nvSpPr>
          <p:cNvPr name="TextBox 9" id="9"/>
          <p:cNvSpPr txBox="true"/>
          <p:nvPr/>
        </p:nvSpPr>
        <p:spPr>
          <a:xfrm rot="0">
            <a:off x="4940770" y="7017295"/>
            <a:ext cx="8824400" cy="1815766"/>
          </a:xfrm>
          <a:prstGeom prst="rect">
            <a:avLst/>
          </a:prstGeom>
        </p:spPr>
        <p:txBody>
          <a:bodyPr anchor="t" rtlCol="false" tIns="0" lIns="0" bIns="0" rIns="0">
            <a:spAutoFit/>
          </a:bodyPr>
          <a:lstStyle/>
          <a:p>
            <a:pPr algn="ctr">
              <a:lnSpc>
                <a:spcPts val="4826"/>
              </a:lnSpc>
            </a:pPr>
            <a:r>
              <a:rPr lang="en-US" sz="3712" spc="74">
                <a:solidFill>
                  <a:srgbClr val="FFFFFF"/>
                </a:solidFill>
                <a:latin typeface="Montserrat"/>
              </a:rPr>
              <a:t>The dataset was acquired from Kaggle, with 10000 rows and 18 columns.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09353" y="2159326"/>
            <a:ext cx="7898767" cy="7333753"/>
          </a:xfrm>
          <a:custGeom>
            <a:avLst/>
            <a:gdLst/>
            <a:ahLst/>
            <a:cxnLst/>
            <a:rect r="r" b="b" t="t" l="l"/>
            <a:pathLst>
              <a:path h="7333753" w="7898767">
                <a:moveTo>
                  <a:pt x="0" y="0"/>
                </a:moveTo>
                <a:lnTo>
                  <a:pt x="7898767" y="0"/>
                </a:lnTo>
                <a:lnTo>
                  <a:pt x="7898767" y="7333753"/>
                </a:lnTo>
                <a:lnTo>
                  <a:pt x="0" y="7333753"/>
                </a:lnTo>
                <a:lnTo>
                  <a:pt x="0" y="0"/>
                </a:lnTo>
                <a:close/>
              </a:path>
            </a:pathLst>
          </a:custGeom>
          <a:blipFill>
            <a:blip r:embed="rId4"/>
            <a:stretch>
              <a:fillRect l="0" t="0" r="-1483" b="0"/>
            </a:stretch>
          </a:blipFill>
        </p:spPr>
      </p:sp>
      <p:sp>
        <p:nvSpPr>
          <p:cNvPr name="TextBox 6" id="6"/>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rPr>
              <a:t>COLUMN EXPLANATION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DAFvt93Ls4k</dc:identifier>
  <dcterms:modified xsi:type="dcterms:W3CDTF">2011-08-01T06:04:30Z</dcterms:modified>
  <cp:revision>1</cp:revision>
  <dc:title>Bank_Customer_Churn_Analysis</dc:title>
</cp:coreProperties>
</file>